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ed76ac4c5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ed76ac4c5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ed76ac4c5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ed76ac4c5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ed76ac4c54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ed76ac4c54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Just-In-Time</a:t>
            </a:r>
            <a:endParaRPr/>
          </a:p>
          <a:p>
            <a:pPr indent="0" lvl="0" marL="0" rtl="0" algn="l">
              <a:spcBef>
                <a:spcPts val="0"/>
              </a:spcBef>
              <a:spcAft>
                <a:spcPts val="0"/>
              </a:spcAft>
              <a:buNone/>
            </a:pPr>
            <a:r>
              <a:rPr lang="en-GB" sz="2400"/>
              <a:t>Access Management Application</a:t>
            </a:r>
            <a:endParaRPr sz="2400"/>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Enabling Controlled Access for Developers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6"/>
          <p:cNvSpPr txBox="1"/>
          <p:nvPr>
            <p:ph type="title"/>
          </p:nvPr>
        </p:nvSpPr>
        <p:spPr>
          <a:xfrm>
            <a:off x="630375" y="2225550"/>
            <a:ext cx="35292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000"/>
              <a:t>Thank you!</a:t>
            </a:r>
            <a:endParaRPr sz="4000"/>
          </a:p>
        </p:txBody>
      </p:sp>
      <p:grpSp>
        <p:nvGrpSpPr>
          <p:cNvPr id="354" name="Google Shape;354;p26"/>
          <p:cNvGrpSpPr/>
          <p:nvPr/>
        </p:nvGrpSpPr>
        <p:grpSpPr>
          <a:xfrm>
            <a:off x="4350095" y="1553491"/>
            <a:ext cx="3159984" cy="2439109"/>
            <a:chOff x="3553042" y="1657806"/>
            <a:chExt cx="3461100" cy="2671532"/>
          </a:xfrm>
        </p:grpSpPr>
        <p:sp>
          <p:nvSpPr>
            <p:cNvPr id="355" name="Google Shape;355;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3" name="Google Shape;363;p26"/>
          <p:cNvPicPr preferRelativeResize="0"/>
          <p:nvPr/>
        </p:nvPicPr>
        <p:blipFill rotWithShape="1">
          <a:blip r:embed="rId3">
            <a:alphaModFix/>
          </a:blip>
          <a:srcRect b="26215" l="45356" r="19582" t="50734"/>
          <a:stretch/>
        </p:blipFill>
        <p:spPr>
          <a:xfrm>
            <a:off x="4398405" y="1605638"/>
            <a:ext cx="3063300" cy="1745700"/>
          </a:xfrm>
          <a:prstGeom prst="rect">
            <a:avLst/>
          </a:prstGeom>
          <a:noFill/>
          <a:ln>
            <a:noFill/>
          </a:ln>
        </p:spPr>
      </p:pic>
      <p:sp>
        <p:nvSpPr>
          <p:cNvPr id="364" name="Google Shape;364;p26"/>
          <p:cNvSpPr/>
          <p:nvPr/>
        </p:nvSpPr>
        <p:spPr>
          <a:xfrm flipH="1">
            <a:off x="4398192"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 name="Google Shape;365;p26"/>
          <p:cNvGrpSpPr/>
          <p:nvPr/>
        </p:nvGrpSpPr>
        <p:grpSpPr>
          <a:xfrm>
            <a:off x="7045755" y="2546254"/>
            <a:ext cx="1024386" cy="1522884"/>
            <a:chOff x="6505573" y="2745170"/>
            <a:chExt cx="1122000" cy="1668000"/>
          </a:xfrm>
        </p:grpSpPr>
        <p:sp>
          <p:nvSpPr>
            <p:cNvPr id="366" name="Google Shape;366;p26"/>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6"/>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6"/>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6"/>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0" name="Google Shape;370;p26"/>
          <p:cNvPicPr preferRelativeResize="0"/>
          <p:nvPr/>
        </p:nvPicPr>
        <p:blipFill rotWithShape="1">
          <a:blip r:embed="rId3">
            <a:alphaModFix/>
          </a:blip>
          <a:srcRect b="16020" l="53168" r="26238" t="53058"/>
          <a:stretch/>
        </p:blipFill>
        <p:spPr>
          <a:xfrm>
            <a:off x="7045372" y="2613771"/>
            <a:ext cx="1024200" cy="1333200"/>
          </a:xfrm>
          <a:prstGeom prst="rect">
            <a:avLst/>
          </a:prstGeom>
          <a:noFill/>
          <a:ln>
            <a:noFill/>
          </a:ln>
        </p:spPr>
      </p:pic>
      <p:sp>
        <p:nvSpPr>
          <p:cNvPr id="371" name="Google Shape;371;p26"/>
          <p:cNvSpPr/>
          <p:nvPr/>
        </p:nvSpPr>
        <p:spPr>
          <a:xfrm flipH="1">
            <a:off x="7045286"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26"/>
          <p:cNvGrpSpPr/>
          <p:nvPr/>
        </p:nvGrpSpPr>
        <p:grpSpPr>
          <a:xfrm>
            <a:off x="6689120" y="3121897"/>
            <a:ext cx="520684" cy="1036470"/>
            <a:chOff x="9543736" y="4486132"/>
            <a:chExt cx="570300" cy="1135235"/>
          </a:xfrm>
        </p:grpSpPr>
        <p:sp>
          <p:nvSpPr>
            <p:cNvPr id="373" name="Google Shape;373;p26"/>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6"/>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6"/>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7" name="Google Shape;377;p26"/>
          <p:cNvPicPr preferRelativeResize="0"/>
          <p:nvPr/>
        </p:nvPicPr>
        <p:blipFill rotWithShape="1">
          <a:blip r:embed="rId3">
            <a:alphaModFix/>
          </a:blip>
          <a:srcRect b="36733" l="41330" r="47980" t="42211"/>
          <a:stretch/>
        </p:blipFill>
        <p:spPr>
          <a:xfrm>
            <a:off x="6688687" y="3121559"/>
            <a:ext cx="520500" cy="888900"/>
          </a:xfrm>
          <a:prstGeom prst="round2SameRect">
            <a:avLst>
              <a:gd fmla="val 4129" name="adj1"/>
              <a:gd fmla="val 0" name="adj2"/>
            </a:avLst>
          </a:prstGeom>
          <a:noFill/>
          <a:ln>
            <a:noFill/>
          </a:ln>
        </p:spPr>
      </p:pic>
      <p:sp>
        <p:nvSpPr>
          <p:cNvPr id="378" name="Google Shape;378;p26"/>
          <p:cNvSpPr/>
          <p:nvPr/>
        </p:nvSpPr>
        <p:spPr>
          <a:xfrm flipH="1">
            <a:off x="6688559"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en-GB"/>
              <a:t>Just-in-Time Access Management refers to a security approach where access to systems, resources, or environments is granted dynamically and on-demand, based on immediate need. It allows users, such as developers or administrators, to request temporary access to specific resources for a predefined period. Access is granted swiftly upon approval from authorized personnel and automatically revoked once the access duration expires, ensuring enhanced security and minimizing exposure to sensitive assets.</a:t>
            </a:r>
            <a:endParaRPr/>
          </a:p>
          <a:p>
            <a:pPr indent="0" lvl="0" marL="0" rtl="0" algn="just">
              <a:spcBef>
                <a:spcPts val="1200"/>
              </a:spcBef>
              <a:spcAft>
                <a:spcPts val="0"/>
              </a:spcAft>
              <a:buNone/>
            </a:pPr>
            <a:r>
              <a:rPr lang="en-GB"/>
              <a:t>In essence, JIT Access Management enables organizations to maintain strict access controls while accommodating the operational needs of users, fostering agility without compromising security posture.</a:t>
            </a:r>
            <a:endParaRPr/>
          </a:p>
          <a:p>
            <a:pPr indent="0" lvl="0" marL="0" rtl="0" algn="just">
              <a:spcBef>
                <a:spcPts val="12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41" name="Google Shape;241;p19"/>
          <p:cNvSpPr txBox="1"/>
          <p:nvPr/>
        </p:nvSpPr>
        <p:spPr>
          <a:xfrm>
            <a:off x="1297500" y="10953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2" name="Google Shape;242;p19"/>
          <p:cNvSpPr txBox="1"/>
          <p:nvPr>
            <p:ph idx="1" type="body"/>
          </p:nvPr>
        </p:nvSpPr>
        <p:spPr>
          <a:xfrm>
            <a:off x="2030400" y="1139350"/>
            <a:ext cx="5877300" cy="18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FFFF"/>
                </a:solidFill>
              </a:rPr>
              <a:t>Manual Access Approval Process:</a:t>
            </a:r>
            <a:endParaRPr b="1">
              <a:solidFill>
                <a:srgbClr val="FFFFFF"/>
              </a:solidFill>
            </a:endParaRPr>
          </a:p>
          <a:p>
            <a:pPr indent="-292100" lvl="0" marL="457200" rtl="0" algn="l">
              <a:spcBef>
                <a:spcPts val="1600"/>
              </a:spcBef>
              <a:spcAft>
                <a:spcPts val="0"/>
              </a:spcAft>
              <a:buSzPts val="1000"/>
              <a:buFont typeface="Arial"/>
              <a:buChar char="●"/>
            </a:pPr>
            <a:r>
              <a:rPr b="1" lang="en-GB" sz="1000">
                <a:latin typeface="Arial"/>
                <a:ea typeface="Arial"/>
                <a:cs typeface="Arial"/>
                <a:sym typeface="Arial"/>
              </a:rPr>
              <a:t>Problem:</a:t>
            </a:r>
            <a:r>
              <a:rPr lang="en-GB" sz="1000">
                <a:latin typeface="Arial"/>
                <a:ea typeface="Arial"/>
                <a:cs typeface="Arial"/>
                <a:sym typeface="Arial"/>
              </a:rPr>
              <a:t> Currently, the process of requesting access to production environments is manual and relies heavily on administrative oversight. Developers must often wait for approvals, which can delay resolution of critical issues.</a:t>
            </a:r>
            <a:br>
              <a:rPr lang="en-GB" sz="1000">
                <a:latin typeface="Arial"/>
                <a:ea typeface="Arial"/>
                <a:cs typeface="Arial"/>
                <a:sym typeface="Arial"/>
              </a:rPr>
            </a:br>
            <a:endParaRPr sz="1000">
              <a:latin typeface="Arial"/>
              <a:ea typeface="Arial"/>
              <a:cs typeface="Arial"/>
              <a:sym typeface="Arial"/>
            </a:endParaRPr>
          </a:p>
          <a:p>
            <a:pPr indent="-292100" lvl="0" marL="457200" rtl="0" algn="l">
              <a:spcBef>
                <a:spcPts val="0"/>
              </a:spcBef>
              <a:spcAft>
                <a:spcPts val="0"/>
              </a:spcAft>
              <a:buSzPts val="1000"/>
              <a:buFont typeface="Arial"/>
              <a:buChar char="●"/>
            </a:pPr>
            <a:r>
              <a:rPr b="1" lang="en-GB" sz="1000">
                <a:latin typeface="Arial"/>
                <a:ea typeface="Arial"/>
                <a:cs typeface="Arial"/>
                <a:sym typeface="Arial"/>
              </a:rPr>
              <a:t>Impact:</a:t>
            </a:r>
            <a:r>
              <a:rPr lang="en-GB" sz="1000">
                <a:latin typeface="Arial"/>
                <a:ea typeface="Arial"/>
                <a:cs typeface="Arial"/>
                <a:sym typeface="Arial"/>
              </a:rPr>
              <a:t> Delays in access approval can prolong downtime or inhibit timely bug fixes, affecting overall productivity and potentially leading to revenue loss if production issues are not promptly addressed.</a:t>
            </a:r>
            <a:endParaRPr sz="1000">
              <a:latin typeface="Arial"/>
              <a:ea typeface="Arial"/>
              <a:cs typeface="Arial"/>
              <a:sym typeface="Arial"/>
            </a:endParaRPr>
          </a:p>
          <a:p>
            <a:pPr indent="0" lvl="0" marL="0" rtl="0" algn="l">
              <a:spcBef>
                <a:spcPts val="1600"/>
              </a:spcBef>
              <a:spcAft>
                <a:spcPts val="1600"/>
              </a:spcAft>
              <a:buNone/>
            </a:pPr>
            <a:r>
              <a:t/>
            </a:r>
            <a:endParaRPr sz="900">
              <a:solidFill>
                <a:srgbClr val="FFFFFF"/>
              </a:solidFill>
            </a:endParaRPr>
          </a:p>
        </p:txBody>
      </p:sp>
      <p:sp>
        <p:nvSpPr>
          <p:cNvPr id="243" name="Google Shape;243;p19"/>
          <p:cNvSpPr txBox="1"/>
          <p:nvPr/>
        </p:nvSpPr>
        <p:spPr>
          <a:xfrm>
            <a:off x="1297500" y="299553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a:t>
            </a:r>
            <a:r>
              <a:rPr lang="en-GB" sz="2400">
                <a:solidFill>
                  <a:srgbClr val="FFFFFF"/>
                </a:solidFill>
                <a:latin typeface="Montserrat"/>
                <a:ea typeface="Montserrat"/>
                <a:cs typeface="Montserrat"/>
                <a:sym typeface="Montserrat"/>
              </a:rPr>
              <a:t>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4" name="Google Shape;244;p19"/>
          <p:cNvSpPr txBox="1"/>
          <p:nvPr>
            <p:ph idx="1" type="body"/>
          </p:nvPr>
        </p:nvSpPr>
        <p:spPr>
          <a:xfrm>
            <a:off x="2030400" y="30541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FFFF"/>
                </a:solidFill>
              </a:rPr>
              <a:t>Security Risks Due to Overly Permissive Access:</a:t>
            </a:r>
            <a:endParaRPr b="1">
              <a:solidFill>
                <a:srgbClr val="FFFFFF"/>
              </a:solidFill>
            </a:endParaRPr>
          </a:p>
          <a:p>
            <a:pPr indent="-292100" lvl="0" marL="457200" rtl="0" algn="l">
              <a:spcBef>
                <a:spcPts val="1600"/>
              </a:spcBef>
              <a:spcAft>
                <a:spcPts val="0"/>
              </a:spcAft>
              <a:buSzPts val="1000"/>
              <a:buFont typeface="Arial"/>
              <a:buChar char="●"/>
            </a:pPr>
            <a:r>
              <a:rPr b="1" lang="en-GB" sz="1000">
                <a:latin typeface="Arial"/>
                <a:ea typeface="Arial"/>
                <a:cs typeface="Arial"/>
                <a:sym typeface="Arial"/>
              </a:rPr>
              <a:t>Problem:</a:t>
            </a:r>
            <a:r>
              <a:rPr lang="en-GB" sz="1000">
                <a:latin typeface="Arial"/>
                <a:ea typeface="Arial"/>
                <a:cs typeface="Arial"/>
                <a:sym typeface="Arial"/>
              </a:rPr>
              <a:t> Developers in the development environment have broader access privileges than necessary, potentially exposing sensitive data or systems to unauthorized changes or breaches.</a:t>
            </a:r>
            <a:br>
              <a:rPr lang="en-GB" sz="1000">
                <a:latin typeface="Arial"/>
                <a:ea typeface="Arial"/>
                <a:cs typeface="Arial"/>
                <a:sym typeface="Arial"/>
              </a:rPr>
            </a:br>
            <a:endParaRPr sz="1000">
              <a:latin typeface="Arial"/>
              <a:ea typeface="Arial"/>
              <a:cs typeface="Arial"/>
              <a:sym typeface="Arial"/>
            </a:endParaRPr>
          </a:p>
          <a:p>
            <a:pPr indent="-292100" lvl="0" marL="457200" rtl="0" algn="l">
              <a:spcBef>
                <a:spcPts val="0"/>
              </a:spcBef>
              <a:spcAft>
                <a:spcPts val="0"/>
              </a:spcAft>
              <a:buSzPts val="1000"/>
              <a:buFont typeface="Arial"/>
              <a:buChar char="●"/>
            </a:pPr>
            <a:r>
              <a:rPr b="1" lang="en-GB" sz="1000">
                <a:latin typeface="Arial"/>
                <a:ea typeface="Arial"/>
                <a:cs typeface="Arial"/>
                <a:sym typeface="Arial"/>
              </a:rPr>
              <a:t>Impact:</a:t>
            </a:r>
            <a:r>
              <a:rPr lang="en-GB" sz="1000">
                <a:latin typeface="Arial"/>
                <a:ea typeface="Arial"/>
                <a:cs typeface="Arial"/>
                <a:sym typeface="Arial"/>
              </a:rPr>
              <a:t> Increased vulnerability to data breaches or accidental system disruptions, as developers may inadvertently access or modify production environments without stringent controls.</a:t>
            </a:r>
            <a:endParaRPr b="1" sz="1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0" name="Google Shape;250;p20"/>
          <p:cNvSpPr txBox="1"/>
          <p:nvPr/>
        </p:nvSpPr>
        <p:spPr>
          <a:xfrm>
            <a:off x="1297500" y="10953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0"/>
          <p:cNvSpPr txBox="1"/>
          <p:nvPr>
            <p:ph idx="1" type="body"/>
          </p:nvPr>
        </p:nvSpPr>
        <p:spPr>
          <a:xfrm>
            <a:off x="2030400" y="1139350"/>
            <a:ext cx="5877300" cy="18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FFFF"/>
                </a:solidFill>
              </a:rPr>
              <a:t>Lack of Auditability and Accountability:</a:t>
            </a:r>
            <a:endParaRPr b="1">
              <a:solidFill>
                <a:srgbClr val="FFFFFF"/>
              </a:solidFill>
            </a:endParaRPr>
          </a:p>
          <a:p>
            <a:pPr indent="-292100" lvl="0" marL="457200" rtl="0" algn="l">
              <a:spcBef>
                <a:spcPts val="1600"/>
              </a:spcBef>
              <a:spcAft>
                <a:spcPts val="0"/>
              </a:spcAft>
              <a:buSzPts val="1000"/>
              <a:buFont typeface="Arial"/>
              <a:buChar char="●"/>
            </a:pPr>
            <a:r>
              <a:rPr b="1" lang="en-GB" sz="1000">
                <a:latin typeface="Arial"/>
                <a:ea typeface="Arial"/>
                <a:cs typeface="Arial"/>
                <a:sym typeface="Arial"/>
              </a:rPr>
              <a:t>Problem:</a:t>
            </a:r>
            <a:r>
              <a:rPr lang="en-GB" sz="1000">
                <a:latin typeface="Arial"/>
                <a:ea typeface="Arial"/>
                <a:cs typeface="Arial"/>
                <a:sym typeface="Arial"/>
              </a:rPr>
              <a:t> There is insufficient tracking and auditing of access requests and approvals, making it difficult to monitor who accessed production environments, when, and for what purpose.</a:t>
            </a:r>
            <a:br>
              <a:rPr lang="en-GB" sz="1000">
                <a:latin typeface="Arial"/>
                <a:ea typeface="Arial"/>
                <a:cs typeface="Arial"/>
                <a:sym typeface="Arial"/>
              </a:rPr>
            </a:br>
            <a:endParaRPr sz="1000">
              <a:latin typeface="Arial"/>
              <a:ea typeface="Arial"/>
              <a:cs typeface="Arial"/>
              <a:sym typeface="Arial"/>
            </a:endParaRPr>
          </a:p>
          <a:p>
            <a:pPr indent="-292100" lvl="0" marL="457200" rtl="0" algn="l">
              <a:spcBef>
                <a:spcPts val="0"/>
              </a:spcBef>
              <a:spcAft>
                <a:spcPts val="0"/>
              </a:spcAft>
              <a:buSzPts val="1000"/>
              <a:buFont typeface="Arial"/>
              <a:buChar char="●"/>
            </a:pPr>
            <a:r>
              <a:rPr b="1" lang="en-GB" sz="1000">
                <a:latin typeface="Arial"/>
                <a:ea typeface="Arial"/>
                <a:cs typeface="Arial"/>
                <a:sym typeface="Arial"/>
              </a:rPr>
              <a:t>Impact:</a:t>
            </a:r>
            <a:r>
              <a:rPr lang="en-GB" sz="1000">
                <a:latin typeface="Arial"/>
                <a:ea typeface="Arial"/>
                <a:cs typeface="Arial"/>
                <a:sym typeface="Arial"/>
              </a:rPr>
              <a:t> Compliance risks due to inadequate logging of access activities, hindering regulatory requirements such as GDPR or PCI-DSS. Inability to trace changes can also complicate incident response and forensic investigations.</a:t>
            </a:r>
            <a:endParaRPr b="1" sz="1000">
              <a:latin typeface="Arial"/>
              <a:ea typeface="Arial"/>
              <a:cs typeface="Arial"/>
              <a:sym typeface="Arial"/>
            </a:endParaRPr>
          </a:p>
          <a:p>
            <a:pPr indent="0" lvl="0" marL="0" rtl="0" algn="l">
              <a:spcBef>
                <a:spcPts val="1600"/>
              </a:spcBef>
              <a:spcAft>
                <a:spcPts val="1600"/>
              </a:spcAft>
              <a:buNone/>
            </a:pPr>
            <a:r>
              <a:t/>
            </a:r>
            <a:endParaRPr sz="900">
              <a:solidFill>
                <a:srgbClr val="FFFFFF"/>
              </a:solidFill>
            </a:endParaRPr>
          </a:p>
        </p:txBody>
      </p:sp>
      <p:sp>
        <p:nvSpPr>
          <p:cNvPr id="252" name="Google Shape;252;p20"/>
          <p:cNvSpPr txBox="1"/>
          <p:nvPr/>
        </p:nvSpPr>
        <p:spPr>
          <a:xfrm>
            <a:off x="1297500" y="299553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2030400" y="30541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FFFF"/>
                </a:solidFill>
              </a:rPr>
              <a:t>Operational Inefficiencies and Compliance Challenges:</a:t>
            </a:r>
            <a:endParaRPr b="1">
              <a:solidFill>
                <a:srgbClr val="FFFFFF"/>
              </a:solidFill>
            </a:endParaRPr>
          </a:p>
          <a:p>
            <a:pPr indent="-292100" lvl="0" marL="457200" rtl="0" algn="l">
              <a:spcBef>
                <a:spcPts val="1600"/>
              </a:spcBef>
              <a:spcAft>
                <a:spcPts val="0"/>
              </a:spcAft>
              <a:buSzPts val="1000"/>
              <a:buFont typeface="Arial"/>
              <a:buChar char="●"/>
            </a:pPr>
            <a:r>
              <a:rPr b="1" lang="en-GB" sz="1000">
                <a:latin typeface="Arial"/>
                <a:ea typeface="Arial"/>
                <a:cs typeface="Arial"/>
                <a:sym typeface="Arial"/>
              </a:rPr>
              <a:t>Problem:</a:t>
            </a:r>
            <a:r>
              <a:rPr lang="en-GB" sz="1000">
                <a:latin typeface="Arial"/>
                <a:ea typeface="Arial"/>
                <a:cs typeface="Arial"/>
                <a:sym typeface="Arial"/>
              </a:rPr>
              <a:t> Ad hoc access requests and manual approval processes lead to operational inefficiencies and potential compliance gaps, particularly in environments governed by strict regulatory frameworks.</a:t>
            </a:r>
            <a:br>
              <a:rPr lang="en-GB" sz="1000">
                <a:latin typeface="Arial"/>
                <a:ea typeface="Arial"/>
                <a:cs typeface="Arial"/>
                <a:sym typeface="Arial"/>
              </a:rPr>
            </a:br>
            <a:endParaRPr sz="1000">
              <a:latin typeface="Arial"/>
              <a:ea typeface="Arial"/>
              <a:cs typeface="Arial"/>
              <a:sym typeface="Arial"/>
            </a:endParaRPr>
          </a:p>
          <a:p>
            <a:pPr indent="-292100" lvl="0" marL="457200" rtl="0" algn="l">
              <a:spcBef>
                <a:spcPts val="0"/>
              </a:spcBef>
              <a:spcAft>
                <a:spcPts val="0"/>
              </a:spcAft>
              <a:buSzPts val="1000"/>
              <a:buFont typeface="Arial"/>
              <a:buChar char="●"/>
            </a:pPr>
            <a:r>
              <a:rPr b="1" lang="en-GB" sz="1000">
                <a:latin typeface="Arial"/>
                <a:ea typeface="Arial"/>
                <a:cs typeface="Arial"/>
                <a:sym typeface="Arial"/>
              </a:rPr>
              <a:t>Impact:</a:t>
            </a:r>
            <a:r>
              <a:rPr lang="en-GB" sz="1000">
                <a:latin typeface="Arial"/>
                <a:ea typeface="Arial"/>
                <a:cs typeface="Arial"/>
                <a:sym typeface="Arial"/>
              </a:rPr>
              <a:t> Increased administrative overhead, potential for non-compliance penalties, and difficulty in enforcing access policies consistently across different environments (development vs. production).</a:t>
            </a:r>
            <a:endParaRPr b="1" sz="10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59" name="Google Shape;259;p21"/>
          <p:cNvSpPr txBox="1"/>
          <p:nvPr>
            <p:ph idx="1" type="body"/>
          </p:nvPr>
        </p:nvSpPr>
        <p:spPr>
          <a:xfrm>
            <a:off x="3890600" y="1007425"/>
            <a:ext cx="4770000" cy="22500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GB"/>
              <a:t>The objective of the Just-In-Time Access Management (JITAM) application project is to develop a secure and streamlined system for granting temporary access to production environments to software developers as needed, typically for periods ranging from 1 to 8 hours. This application will automate the access request and approval workflow, integrating with existing Identity and Access Management (IAM) systems to enforce role-based access controls (RBAC) and ensure least privilege principles. By enhancing auditability through comprehensive logging and monitoring capabilities, the JITAM application aims to improve operational efficiency, mitigate security risks, and maintain compliance with regulatory standards.</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 JITAM Application</a:t>
            </a:r>
            <a:endParaRPr/>
          </a:p>
        </p:txBody>
      </p:sp>
      <p:sp>
        <p:nvSpPr>
          <p:cNvPr id="265" name="Google Shape;265;p22"/>
          <p:cNvSpPr txBox="1"/>
          <p:nvPr>
            <p:ph idx="1" type="subTitle"/>
          </p:nvPr>
        </p:nvSpPr>
        <p:spPr>
          <a:xfrm>
            <a:off x="1297500" y="934650"/>
            <a:ext cx="6750600" cy="437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latin typeface="Montserrat"/>
                <a:ea typeface="Montserrat"/>
                <a:cs typeface="Montserrat"/>
                <a:sym typeface="Montserrat"/>
              </a:rPr>
              <a:t>Just-In-Time Access Management Application</a:t>
            </a:r>
            <a:endParaRPr/>
          </a:p>
        </p:txBody>
      </p:sp>
      <p:sp>
        <p:nvSpPr>
          <p:cNvPr id="266" name="Google Shape;266;p22"/>
          <p:cNvSpPr txBox="1"/>
          <p:nvPr>
            <p:ph idx="2" type="body"/>
          </p:nvPr>
        </p:nvSpPr>
        <p:spPr>
          <a:xfrm>
            <a:off x="1238875" y="1817975"/>
            <a:ext cx="2505300" cy="275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t>Accelerate your development cycles and bolster security with our Just-In-Time Access Management application. Streamline access requests, enhance compliance, and mitigate risks with automated, role-based controls tailored to your production environments. </a:t>
            </a:r>
            <a:endParaRPr b="1" sz="3000"/>
          </a:p>
        </p:txBody>
      </p:sp>
      <p:grpSp>
        <p:nvGrpSpPr>
          <p:cNvPr id="267" name="Google Shape;267;p22"/>
          <p:cNvGrpSpPr/>
          <p:nvPr/>
        </p:nvGrpSpPr>
        <p:grpSpPr>
          <a:xfrm>
            <a:off x="3958117" y="1649452"/>
            <a:ext cx="3462484" cy="2672600"/>
            <a:chOff x="3553042" y="1657806"/>
            <a:chExt cx="3461100" cy="2671532"/>
          </a:xfrm>
        </p:grpSpPr>
        <p:sp>
          <p:nvSpPr>
            <p:cNvPr id="268" name="Google Shape;268;p22"/>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2"/>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2"/>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2"/>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2"/>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QuickTip.jpg" id="276" name="Google Shape;276;p22"/>
          <p:cNvPicPr preferRelativeResize="0"/>
          <p:nvPr/>
        </p:nvPicPr>
        <p:blipFill rotWithShape="1">
          <a:blip r:embed="rId3">
            <a:alphaModFix/>
          </a:blip>
          <a:srcRect b="7264" l="0" r="0" t="7264"/>
          <a:stretch/>
        </p:blipFill>
        <p:spPr>
          <a:xfrm>
            <a:off x="3996344" y="1706574"/>
            <a:ext cx="3356400" cy="1912500"/>
          </a:xfrm>
          <a:prstGeom prst="rect">
            <a:avLst/>
          </a:prstGeom>
          <a:noFill/>
          <a:ln>
            <a:noFill/>
          </a:ln>
        </p:spPr>
      </p:pic>
      <p:sp>
        <p:nvSpPr>
          <p:cNvPr id="277" name="Google Shape;277;p22"/>
          <p:cNvSpPr/>
          <p:nvPr/>
        </p:nvSpPr>
        <p:spPr>
          <a:xfrm flipH="1">
            <a:off x="4025512" y="1707623"/>
            <a:ext cx="3356400" cy="19101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 name="Google Shape;278;p22"/>
          <p:cNvGrpSpPr/>
          <p:nvPr/>
        </p:nvGrpSpPr>
        <p:grpSpPr>
          <a:xfrm>
            <a:off x="6897175" y="2737251"/>
            <a:ext cx="1122449" cy="1668667"/>
            <a:chOff x="6505573" y="2745170"/>
            <a:chExt cx="1122000" cy="1668000"/>
          </a:xfrm>
        </p:grpSpPr>
        <p:sp>
          <p:nvSpPr>
            <p:cNvPr id="279" name="Google Shape;279;p22"/>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2"/>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2"/>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2"/>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83" name="Google Shape;283;p22"/>
          <p:cNvPicPr preferRelativeResize="0"/>
          <p:nvPr/>
        </p:nvPicPr>
        <p:blipFill rotWithShape="1">
          <a:blip r:embed="rId4">
            <a:alphaModFix/>
          </a:blip>
          <a:srcRect b="16020" l="53168" r="26238" t="53058"/>
          <a:stretch/>
        </p:blipFill>
        <p:spPr>
          <a:xfrm>
            <a:off x="6896656" y="2811202"/>
            <a:ext cx="1122300" cy="1461000"/>
          </a:xfrm>
          <a:prstGeom prst="rect">
            <a:avLst/>
          </a:prstGeom>
          <a:noFill/>
          <a:ln>
            <a:noFill/>
          </a:ln>
        </p:spPr>
      </p:pic>
      <p:sp>
        <p:nvSpPr>
          <p:cNvPr id="284" name="Google Shape;284;p22"/>
          <p:cNvSpPr/>
          <p:nvPr/>
        </p:nvSpPr>
        <p:spPr>
          <a:xfrm flipH="1">
            <a:off x="6925798" y="2811442"/>
            <a:ext cx="1122300" cy="1461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22"/>
          <p:cNvGrpSpPr/>
          <p:nvPr/>
        </p:nvGrpSpPr>
        <p:grpSpPr>
          <a:xfrm>
            <a:off x="6506451" y="3368011"/>
            <a:ext cx="570528" cy="1135689"/>
            <a:chOff x="9543736" y="4486132"/>
            <a:chExt cx="570300" cy="1135235"/>
          </a:xfrm>
        </p:grpSpPr>
        <p:sp>
          <p:nvSpPr>
            <p:cNvPr id="286" name="Google Shape;286;p22"/>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2"/>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2"/>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2"/>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0" name="Google Shape;290;p22"/>
          <p:cNvPicPr preferRelativeResize="0"/>
          <p:nvPr/>
        </p:nvPicPr>
        <p:blipFill rotWithShape="1">
          <a:blip r:embed="rId4">
            <a:alphaModFix/>
          </a:blip>
          <a:srcRect b="36733" l="41330" r="47980" t="42211"/>
          <a:stretch/>
        </p:blipFill>
        <p:spPr>
          <a:xfrm>
            <a:off x="6535140" y="3367594"/>
            <a:ext cx="570300" cy="973800"/>
          </a:xfrm>
          <a:prstGeom prst="round2SameRect">
            <a:avLst>
              <a:gd fmla="val 4129" name="adj1"/>
              <a:gd fmla="val 0" name="adj2"/>
            </a:avLst>
          </a:prstGeom>
          <a:noFill/>
          <a:ln>
            <a:noFill/>
          </a:ln>
        </p:spPr>
      </p:pic>
      <p:sp>
        <p:nvSpPr>
          <p:cNvPr id="291" name="Google Shape;291;p22"/>
          <p:cNvSpPr/>
          <p:nvPr/>
        </p:nvSpPr>
        <p:spPr>
          <a:xfrm flipH="1">
            <a:off x="6505711" y="3390769"/>
            <a:ext cx="570300" cy="950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a:t>
            </a:r>
            <a:r>
              <a:rPr lang="en-GB"/>
              <a:t>JITAM Works?</a:t>
            </a:r>
            <a:endParaRPr/>
          </a:p>
        </p:txBody>
      </p:sp>
      <p:sp>
        <p:nvSpPr>
          <p:cNvPr id="297" name="Google Shape;297;p23"/>
          <p:cNvSpPr txBox="1"/>
          <p:nvPr/>
        </p:nvSpPr>
        <p:spPr>
          <a:xfrm>
            <a:off x="812750" y="1863475"/>
            <a:ext cx="22437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1200">
                <a:solidFill>
                  <a:srgbClr val="FFFFFF"/>
                </a:solidFill>
                <a:latin typeface="Montserrat"/>
                <a:ea typeface="Montserrat"/>
                <a:cs typeface="Montserrat"/>
                <a:sym typeface="Montserrat"/>
              </a:rPr>
              <a:t>Access Request Submitted</a:t>
            </a:r>
            <a:endParaRPr b="1" sz="1200"/>
          </a:p>
        </p:txBody>
      </p:sp>
      <p:sp>
        <p:nvSpPr>
          <p:cNvPr id="298" name="Google Shape;298;p23"/>
          <p:cNvSpPr txBox="1"/>
          <p:nvPr/>
        </p:nvSpPr>
        <p:spPr>
          <a:xfrm>
            <a:off x="812750" y="2172200"/>
            <a:ext cx="2243700" cy="870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800">
                <a:solidFill>
                  <a:srgbClr val="D9D9D9"/>
                </a:solidFill>
                <a:latin typeface="Lato"/>
                <a:ea typeface="Lato"/>
                <a:cs typeface="Lato"/>
                <a:sym typeface="Lato"/>
              </a:rPr>
              <a:t>Developer submits access request through intuitive JITAM interface.</a:t>
            </a:r>
            <a:endParaRPr sz="800">
              <a:solidFill>
                <a:srgbClr val="D9D9D9"/>
              </a:solidFill>
              <a:latin typeface="Lato"/>
              <a:ea typeface="Lato"/>
              <a:cs typeface="Lato"/>
              <a:sym typeface="Lato"/>
            </a:endParaRPr>
          </a:p>
        </p:txBody>
      </p:sp>
      <p:sp>
        <p:nvSpPr>
          <p:cNvPr id="299" name="Google Shape;299;p23"/>
          <p:cNvSpPr txBox="1"/>
          <p:nvPr/>
        </p:nvSpPr>
        <p:spPr>
          <a:xfrm>
            <a:off x="812750" y="33589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1200">
                <a:solidFill>
                  <a:srgbClr val="FFFFFF"/>
                </a:solidFill>
                <a:latin typeface="Montserrat"/>
                <a:ea typeface="Montserrat"/>
                <a:cs typeface="Montserrat"/>
                <a:sym typeface="Montserrat"/>
              </a:rPr>
              <a:t>Approval Review Process</a:t>
            </a:r>
            <a:endParaRPr b="1" sz="1200"/>
          </a:p>
        </p:txBody>
      </p:sp>
      <p:sp>
        <p:nvSpPr>
          <p:cNvPr id="300" name="Google Shape;300;p23"/>
          <p:cNvSpPr txBox="1"/>
          <p:nvPr/>
        </p:nvSpPr>
        <p:spPr>
          <a:xfrm>
            <a:off x="812750" y="3624900"/>
            <a:ext cx="2243700" cy="1042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800">
                <a:solidFill>
                  <a:srgbClr val="D9D9D9"/>
                </a:solidFill>
                <a:latin typeface="Lato"/>
                <a:ea typeface="Lato"/>
                <a:cs typeface="Lato"/>
                <a:sym typeface="Lato"/>
              </a:rPr>
              <a:t>Authorized approver reviews and approves request within minutes.</a:t>
            </a:r>
            <a:endParaRPr sz="800">
              <a:solidFill>
                <a:srgbClr val="D9D9D9"/>
              </a:solidFill>
              <a:latin typeface="Lato"/>
              <a:ea typeface="Lato"/>
              <a:cs typeface="Lato"/>
              <a:sym typeface="Lato"/>
            </a:endParaRPr>
          </a:p>
        </p:txBody>
      </p:sp>
      <p:sp>
        <p:nvSpPr>
          <p:cNvPr id="301" name="Google Shape;301;p23"/>
          <p:cNvSpPr txBox="1"/>
          <p:nvPr/>
        </p:nvSpPr>
        <p:spPr>
          <a:xfrm>
            <a:off x="6548585" y="1798913"/>
            <a:ext cx="1854000" cy="444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GB" sz="1200">
                <a:solidFill>
                  <a:srgbClr val="FFFFFF"/>
                </a:solidFill>
                <a:latin typeface="Montserrat"/>
                <a:ea typeface="Montserrat"/>
                <a:cs typeface="Montserrat"/>
                <a:sym typeface="Montserrat"/>
              </a:rPr>
              <a:t>Access Provision and Monitoring</a:t>
            </a:r>
            <a:endParaRPr b="1" sz="1200"/>
          </a:p>
        </p:txBody>
      </p:sp>
      <p:sp>
        <p:nvSpPr>
          <p:cNvPr id="302" name="Google Shape;302;p23"/>
          <p:cNvSpPr txBox="1"/>
          <p:nvPr/>
        </p:nvSpPr>
        <p:spPr>
          <a:xfrm>
            <a:off x="6132625" y="2120150"/>
            <a:ext cx="2275500" cy="14415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0"/>
              </a:spcAft>
              <a:buNone/>
            </a:pPr>
            <a:r>
              <a:rPr lang="en-GB" sz="800">
                <a:solidFill>
                  <a:srgbClr val="D9D9D9"/>
                </a:solidFill>
                <a:latin typeface="Lato"/>
                <a:ea typeface="Lato"/>
                <a:cs typeface="Lato"/>
                <a:sym typeface="Lato"/>
              </a:rPr>
              <a:t>JITAM automatically grants access to specified production environment.</a:t>
            </a:r>
            <a:endParaRPr sz="800">
              <a:solidFill>
                <a:srgbClr val="D9D9D9"/>
              </a:solidFill>
              <a:latin typeface="Lato"/>
              <a:ea typeface="Lato"/>
              <a:cs typeface="Lato"/>
              <a:sym typeface="Lato"/>
            </a:endParaRPr>
          </a:p>
          <a:p>
            <a:pPr indent="0" lvl="0" marL="0" rtl="0" algn="r">
              <a:lnSpc>
                <a:spcPct val="115000"/>
              </a:lnSpc>
              <a:spcBef>
                <a:spcPts val="1600"/>
              </a:spcBef>
              <a:spcAft>
                <a:spcPts val="1600"/>
              </a:spcAft>
              <a:buNone/>
            </a:pPr>
            <a:r>
              <a:t/>
            </a:r>
            <a:endParaRPr sz="800">
              <a:solidFill>
                <a:srgbClr val="D9D9D9"/>
              </a:solidFill>
              <a:latin typeface="Lato"/>
              <a:ea typeface="Lato"/>
              <a:cs typeface="Lato"/>
              <a:sym typeface="Lato"/>
            </a:endParaRPr>
          </a:p>
        </p:txBody>
      </p:sp>
      <p:sp>
        <p:nvSpPr>
          <p:cNvPr id="303" name="Google Shape;303;p23"/>
          <p:cNvSpPr txBox="1"/>
          <p:nvPr/>
        </p:nvSpPr>
        <p:spPr>
          <a:xfrm>
            <a:off x="6548585" y="3275388"/>
            <a:ext cx="1854000" cy="444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GB" sz="1200">
                <a:solidFill>
                  <a:srgbClr val="FFFFFF"/>
                </a:solidFill>
                <a:latin typeface="Montserrat"/>
                <a:ea typeface="Montserrat"/>
                <a:cs typeface="Montserrat"/>
                <a:sym typeface="Montserrat"/>
              </a:rPr>
              <a:t>Access Monitoring</a:t>
            </a:r>
            <a:endParaRPr b="1" sz="1200"/>
          </a:p>
        </p:txBody>
      </p:sp>
      <p:sp>
        <p:nvSpPr>
          <p:cNvPr id="304" name="Google Shape;304;p23"/>
          <p:cNvSpPr txBox="1"/>
          <p:nvPr/>
        </p:nvSpPr>
        <p:spPr>
          <a:xfrm>
            <a:off x="6131975" y="3717463"/>
            <a:ext cx="2306700" cy="6918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600"/>
              </a:spcAft>
              <a:buNone/>
            </a:pPr>
            <a:r>
              <a:rPr lang="en-GB" sz="800">
                <a:solidFill>
                  <a:srgbClr val="D9D9D9"/>
                </a:solidFill>
                <a:latin typeface="Lato"/>
                <a:ea typeface="Lato"/>
                <a:cs typeface="Lato"/>
                <a:sym typeface="Lato"/>
              </a:rPr>
              <a:t>Real-time monitoring and auditing of access activities ensure security and compliance.</a:t>
            </a:r>
            <a:endParaRPr sz="800">
              <a:solidFill>
                <a:srgbClr val="D9D9D9"/>
              </a:solidFill>
              <a:latin typeface="Lato"/>
              <a:ea typeface="Lato"/>
              <a:cs typeface="Lato"/>
              <a:sym typeface="Lato"/>
            </a:endParaRPr>
          </a:p>
        </p:txBody>
      </p:sp>
      <p:cxnSp>
        <p:nvCxnSpPr>
          <p:cNvPr id="305" name="Google Shape;305;p23"/>
          <p:cNvCxnSpPr/>
          <p:nvPr/>
        </p:nvCxnSpPr>
        <p:spPr>
          <a:xfrm flipH="1">
            <a:off x="780745" y="1605215"/>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306" name="Google Shape;306;p23"/>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07" name="Google Shape;307;p23"/>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308" name="Google Shape;308;p23"/>
          <p:cNvCxnSpPr/>
          <p:nvPr/>
        </p:nvCxnSpPr>
        <p:spPr>
          <a:xfrm flipH="1">
            <a:off x="780745" y="4477156"/>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09" name="Google Shape;309;p23"/>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23"/>
          <p:cNvGrpSpPr/>
          <p:nvPr/>
        </p:nvGrpSpPr>
        <p:grpSpPr>
          <a:xfrm>
            <a:off x="3078687" y="2700858"/>
            <a:ext cx="737729" cy="737729"/>
            <a:chOff x="2920647" y="2157958"/>
            <a:chExt cx="827700" cy="827700"/>
          </a:xfrm>
        </p:grpSpPr>
        <p:sp>
          <p:nvSpPr>
            <p:cNvPr id="314" name="Google Shape;314;p23"/>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23"/>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17" name="Google Shape;317;p23"/>
          <p:cNvGrpSpPr/>
          <p:nvPr/>
        </p:nvGrpSpPr>
        <p:grpSpPr>
          <a:xfrm rot="-5400000">
            <a:off x="4225338" y="3802929"/>
            <a:ext cx="737729" cy="737729"/>
            <a:chOff x="2920647" y="2157958"/>
            <a:chExt cx="827700" cy="827700"/>
          </a:xfrm>
        </p:grpSpPr>
        <p:sp>
          <p:nvSpPr>
            <p:cNvPr id="318" name="Google Shape;318;p23"/>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23"/>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21" name="Google Shape;321;p23"/>
          <p:cNvGrpSpPr/>
          <p:nvPr/>
        </p:nvGrpSpPr>
        <p:grpSpPr>
          <a:xfrm>
            <a:off x="5313093" y="2700655"/>
            <a:ext cx="737804" cy="737804"/>
            <a:chOff x="5428888" y="2158023"/>
            <a:chExt cx="828900" cy="828900"/>
          </a:xfrm>
        </p:grpSpPr>
        <p:sp>
          <p:nvSpPr>
            <p:cNvPr id="322" name="Google Shape;322;p23"/>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 name="Google Shape;324;p23"/>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25" name="Google Shape;325;p23"/>
          <p:cNvGrpSpPr/>
          <p:nvPr/>
        </p:nvGrpSpPr>
        <p:grpSpPr>
          <a:xfrm rot="5400000">
            <a:off x="4193370" y="1569752"/>
            <a:ext cx="737729" cy="737729"/>
            <a:chOff x="2920647" y="2157958"/>
            <a:chExt cx="827700" cy="827700"/>
          </a:xfrm>
        </p:grpSpPr>
        <p:sp>
          <p:nvSpPr>
            <p:cNvPr id="326" name="Google Shape;326;p23"/>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 name="Google Shape;328;p23"/>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29" name="Google Shape;329;p23"/>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Why Choose JITAM as a SaaS Model?</a:t>
            </a:r>
            <a:endParaRPr sz="1000"/>
          </a:p>
        </p:txBody>
      </p:sp>
      <p:sp>
        <p:nvSpPr>
          <p:cNvPr id="335" name="Google Shape;335;p24"/>
          <p:cNvSpPr txBox="1"/>
          <p:nvPr/>
        </p:nvSpPr>
        <p:spPr>
          <a:xfrm>
            <a:off x="1297500" y="123700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36" name="Google Shape;336;p24"/>
          <p:cNvSpPr txBox="1"/>
          <p:nvPr>
            <p:ph idx="1" type="body"/>
          </p:nvPr>
        </p:nvSpPr>
        <p:spPr>
          <a:xfrm>
            <a:off x="2030400" y="1273633"/>
            <a:ext cx="5428500" cy="91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latin typeface="Arial"/>
                <a:ea typeface="Arial"/>
                <a:cs typeface="Arial"/>
                <a:sym typeface="Arial"/>
              </a:rPr>
              <a:t>Scalability:</a:t>
            </a:r>
            <a:r>
              <a:rPr lang="en-GB">
                <a:latin typeface="Arial"/>
                <a:ea typeface="Arial"/>
                <a:cs typeface="Arial"/>
                <a:sym typeface="Arial"/>
              </a:rPr>
              <a:t> Easily scale up or down based on your organization's needs.</a:t>
            </a:r>
            <a:endParaRPr/>
          </a:p>
        </p:txBody>
      </p:sp>
      <p:sp>
        <p:nvSpPr>
          <p:cNvPr id="337" name="Google Shape;337;p24"/>
          <p:cNvSpPr txBox="1"/>
          <p:nvPr/>
        </p:nvSpPr>
        <p:spPr>
          <a:xfrm>
            <a:off x="1266900" y="209716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38" name="Google Shape;338;p24"/>
          <p:cNvSpPr txBox="1"/>
          <p:nvPr>
            <p:ph idx="1" type="body"/>
          </p:nvPr>
        </p:nvSpPr>
        <p:spPr>
          <a:xfrm>
            <a:off x="1999800" y="2148495"/>
            <a:ext cx="5877300" cy="91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latin typeface="Arial"/>
                <a:ea typeface="Arial"/>
                <a:cs typeface="Arial"/>
                <a:sym typeface="Arial"/>
              </a:rPr>
              <a:t>Accessibility:</a:t>
            </a:r>
            <a:r>
              <a:rPr lang="en-GB">
                <a:latin typeface="Arial"/>
                <a:ea typeface="Arial"/>
                <a:cs typeface="Arial"/>
                <a:sym typeface="Arial"/>
              </a:rPr>
              <a:t> Access JITAM from anywhere, anytime with internet connectivity.</a:t>
            </a:r>
            <a:endParaRPr/>
          </a:p>
        </p:txBody>
      </p:sp>
      <p:sp>
        <p:nvSpPr>
          <p:cNvPr id="339" name="Google Shape;339;p24"/>
          <p:cNvSpPr txBox="1"/>
          <p:nvPr/>
        </p:nvSpPr>
        <p:spPr>
          <a:xfrm>
            <a:off x="1297500" y="306261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40" name="Google Shape;340;p24"/>
          <p:cNvSpPr txBox="1"/>
          <p:nvPr>
            <p:ph idx="1" type="body"/>
          </p:nvPr>
        </p:nvSpPr>
        <p:spPr>
          <a:xfrm>
            <a:off x="2030400" y="3113958"/>
            <a:ext cx="530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latin typeface="Arial"/>
                <a:ea typeface="Arial"/>
                <a:cs typeface="Arial"/>
                <a:sym typeface="Arial"/>
              </a:rPr>
              <a:t>Cost Efficiency:</a:t>
            </a:r>
            <a:r>
              <a:rPr lang="en-GB">
                <a:latin typeface="Arial"/>
                <a:ea typeface="Arial"/>
                <a:cs typeface="Arial"/>
                <a:sym typeface="Arial"/>
              </a:rPr>
              <a:t> Pay-as-you-go model eliminates upfront costs and reduces operational expenses.</a:t>
            </a:r>
            <a:endParaRPr/>
          </a:p>
        </p:txBody>
      </p:sp>
      <p:sp>
        <p:nvSpPr>
          <p:cNvPr id="341" name="Google Shape;341;p24"/>
          <p:cNvSpPr txBox="1"/>
          <p:nvPr/>
        </p:nvSpPr>
        <p:spPr>
          <a:xfrm>
            <a:off x="1297500" y="407593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342" name="Google Shape;342;p24"/>
          <p:cNvSpPr txBox="1"/>
          <p:nvPr>
            <p:ph idx="1" type="body"/>
          </p:nvPr>
        </p:nvSpPr>
        <p:spPr>
          <a:xfrm>
            <a:off x="2030400" y="4127283"/>
            <a:ext cx="530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latin typeface="Arial"/>
                <a:ea typeface="Arial"/>
                <a:cs typeface="Arial"/>
                <a:sym typeface="Arial"/>
              </a:rPr>
              <a:t>Security:</a:t>
            </a:r>
            <a:r>
              <a:rPr lang="en-GB">
                <a:latin typeface="Arial"/>
                <a:ea typeface="Arial"/>
                <a:cs typeface="Arial"/>
                <a:sym typeface="Arial"/>
              </a:rPr>
              <a:t> Robust security measures and regular updates ensure data protection and compliance.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348" name="Google Shape;348;p25"/>
          <p:cNvSpPr txBox="1"/>
          <p:nvPr>
            <p:ph idx="1" type="body"/>
          </p:nvPr>
        </p:nvSpPr>
        <p:spPr>
          <a:xfrm>
            <a:off x="3890600" y="1007425"/>
            <a:ext cx="4770000" cy="22500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GB" sz="1500">
                <a:solidFill>
                  <a:schemeClr val="lt1"/>
                </a:solidFill>
                <a:latin typeface="Arial"/>
                <a:ea typeface="Arial"/>
                <a:cs typeface="Arial"/>
                <a:sym typeface="Arial"/>
              </a:rPr>
              <a:t>You can significantly reduce security risks of your company by implementing a just-in-time access system to enforce zero standing privileges.</a:t>
            </a:r>
            <a:endParaRPr sz="1500">
              <a:solidFill>
                <a:schemeClr val="lt1"/>
              </a:solidFill>
              <a:latin typeface="Arial"/>
              <a:ea typeface="Arial"/>
              <a:cs typeface="Arial"/>
              <a:sym typeface="Arial"/>
            </a:endParaRPr>
          </a:p>
          <a:p>
            <a:pPr indent="0" lvl="0" marL="0" rtl="0" algn="just">
              <a:spcBef>
                <a:spcPts val="1600"/>
              </a:spcBef>
              <a:spcAft>
                <a:spcPts val="1600"/>
              </a:spcAft>
              <a:buNone/>
            </a:pPr>
            <a:r>
              <a:rPr lang="en-GB" sz="1500">
                <a:solidFill>
                  <a:schemeClr val="lt1"/>
                </a:solidFill>
                <a:latin typeface="Arial"/>
                <a:ea typeface="Arial"/>
                <a:cs typeface="Arial"/>
                <a:sym typeface="Arial"/>
              </a:rPr>
              <a:t>Start by identifying and implementing JIT access for your high-risk use cases. Then, expand the scope of your implementation after you’ve addressed the most critical vulnerabilities.</a:t>
            </a:r>
            <a:endParaRPr sz="15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